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343E7-AFB6-432C-B33D-C19C77D002F5}" v="554" dt="2023-02-05T12:13:59.771"/>
    <p1510:client id="{F6EDB20A-3BB9-D522-E929-499F5F22D597}" v="409" dt="2023-02-05T18:41:49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572E9C9-55E7-EAC2-AE6C-70EE50FE3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4739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Dubai"/>
                <a:cs typeface="Calibri Light"/>
              </a:rPr>
              <a:t>A BELA E A FERA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347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Seu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conto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 original,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sua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 "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história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 real" e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suas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tantia"/>
                <a:cs typeface="Calibri"/>
              </a:rPr>
              <a:t>adaptações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latin typeface="Constant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0052-3D4D-D742-59F4-E93AEC95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Referências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D5768-3682-C8D2-90A9-4E5723E0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D0F1-1E21-BA9B-7BE6-57B42871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Responsáveis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pelo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trabalho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452B-4C89-78D4-CB40-76030312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7E04DA0-341F-D862-EBB4-145127871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4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47AE85F-0AE8-76B4-F4FB-A11EEBB3B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176" y="665786"/>
            <a:ext cx="4196000" cy="57987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latin typeface="Constantia"/>
                <a:cs typeface="Calibri"/>
              </a:rPr>
              <a:t>É um </a:t>
            </a:r>
            <a:r>
              <a:rPr lang="en-US" sz="2400" dirty="0" err="1">
                <a:latin typeface="Constantia"/>
                <a:cs typeface="Calibri"/>
              </a:rPr>
              <a:t>conto</a:t>
            </a:r>
            <a:r>
              <a:rPr lang="en-US" sz="2400" dirty="0">
                <a:latin typeface="Constantia"/>
                <a:cs typeface="Calibri"/>
              </a:rPr>
              <a:t> de fadas;</a:t>
            </a:r>
          </a:p>
          <a:p>
            <a:r>
              <a:rPr lang="en-US" sz="2400" dirty="0" err="1">
                <a:latin typeface="Constantia"/>
                <a:cs typeface="Calibri"/>
              </a:rPr>
              <a:t>Foi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escrito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em</a:t>
            </a:r>
            <a:r>
              <a:rPr lang="en-US" sz="2400" dirty="0">
                <a:latin typeface="Constantia"/>
                <a:cs typeface="Calibri"/>
              </a:rPr>
              <a:t> 1740 </a:t>
            </a:r>
            <a:r>
              <a:rPr lang="en-US" sz="2400" dirty="0" err="1">
                <a:latin typeface="Constantia"/>
                <a:cs typeface="Calibri"/>
              </a:rPr>
              <a:t>por</a:t>
            </a:r>
            <a:r>
              <a:rPr lang="en-US" sz="2400" dirty="0">
                <a:latin typeface="Constantia"/>
                <a:cs typeface="Calibri"/>
              </a:rPr>
              <a:t> Gabrielle-Suzanne Barbot de Villeneuve;</a:t>
            </a:r>
          </a:p>
          <a:p>
            <a:r>
              <a:rPr lang="en-US" sz="2400" dirty="0" err="1">
                <a:latin typeface="Constantia"/>
                <a:cs typeface="Calibri"/>
              </a:rPr>
              <a:t>Em</a:t>
            </a:r>
            <a:r>
              <a:rPr lang="en-US" sz="2400" dirty="0">
                <a:latin typeface="Constantia"/>
                <a:cs typeface="Calibri"/>
              </a:rPr>
              <a:t> 1756, Jeanne-Marie Leprince de Beaumont </a:t>
            </a:r>
            <a:r>
              <a:rPr lang="en-US" sz="2400" dirty="0" err="1">
                <a:latin typeface="Constantia"/>
                <a:cs typeface="Calibri"/>
              </a:rPr>
              <a:t>escreveu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uma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releitura</a:t>
            </a:r>
            <a:r>
              <a:rPr lang="en-US" sz="2400" dirty="0">
                <a:latin typeface="Constantia"/>
                <a:cs typeface="Calibri"/>
              </a:rPr>
              <a:t> do </a:t>
            </a:r>
            <a:r>
              <a:rPr lang="en-US" sz="2400" dirty="0" err="1">
                <a:latin typeface="Constantia"/>
                <a:cs typeface="Calibri"/>
              </a:rPr>
              <a:t>conto</a:t>
            </a:r>
            <a:r>
              <a:rPr lang="en-US" sz="2400" dirty="0">
                <a:latin typeface="Constantia"/>
                <a:cs typeface="Calibri"/>
              </a:rPr>
              <a:t> original, </a:t>
            </a:r>
            <a:r>
              <a:rPr lang="en-US" sz="2400" dirty="0" err="1">
                <a:latin typeface="Constantia"/>
                <a:cs typeface="Calibri"/>
              </a:rPr>
              <a:t>contando</a:t>
            </a:r>
            <a:r>
              <a:rPr lang="en-US" sz="2400" dirty="0">
                <a:latin typeface="Constantia"/>
                <a:cs typeface="Calibri"/>
              </a:rPr>
              <a:t> a </a:t>
            </a:r>
            <a:r>
              <a:rPr lang="en-US" sz="2400" dirty="0" err="1">
                <a:latin typeface="Constantia"/>
                <a:cs typeface="Calibri"/>
              </a:rPr>
              <a:t>história</a:t>
            </a:r>
            <a:r>
              <a:rPr lang="en-US" sz="2400" dirty="0">
                <a:latin typeface="Constantia"/>
                <a:cs typeface="Calibri"/>
              </a:rPr>
              <a:t> de </a:t>
            </a:r>
            <a:r>
              <a:rPr lang="en-US" sz="2400" dirty="0" err="1">
                <a:latin typeface="Constantia"/>
                <a:cs typeface="Calibri"/>
              </a:rPr>
              <a:t>uma</a:t>
            </a:r>
            <a:r>
              <a:rPr lang="en-US" sz="2400" dirty="0">
                <a:latin typeface="Constantia"/>
                <a:cs typeface="Calibri"/>
              </a:rPr>
              <a:t> for </a:t>
            </a:r>
            <a:r>
              <a:rPr lang="en-US" sz="2400" dirty="0" err="1">
                <a:latin typeface="Constantia"/>
                <a:cs typeface="Calibri"/>
              </a:rPr>
              <a:t>mais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curta</a:t>
            </a:r>
            <a:r>
              <a:rPr lang="en-US" sz="2400" dirty="0">
                <a:latin typeface="Constantia"/>
                <a:cs typeface="Calibri"/>
              </a:rPr>
              <a:t>;</a:t>
            </a:r>
          </a:p>
          <a:p>
            <a:r>
              <a:rPr lang="en-US" sz="2400" dirty="0">
                <a:latin typeface="Constantia"/>
                <a:cs typeface="Calibri"/>
              </a:rPr>
              <a:t>Teve </a:t>
            </a:r>
            <a:r>
              <a:rPr lang="en-US" sz="2400" dirty="0" err="1">
                <a:latin typeface="Constantia"/>
                <a:cs typeface="Calibri"/>
              </a:rPr>
              <a:t>diversas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outras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versões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ramificadas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em</a:t>
            </a:r>
            <a:r>
              <a:rPr lang="en-US" sz="2400" dirty="0">
                <a:latin typeface="Constantia"/>
                <a:cs typeface="Calibri"/>
              </a:rPr>
              <a:t> outros </a:t>
            </a:r>
            <a:r>
              <a:rPr lang="en-US" sz="2400" dirty="0" err="1">
                <a:latin typeface="Constantia"/>
                <a:cs typeface="Calibri"/>
              </a:rPr>
              <a:t>países</a:t>
            </a:r>
            <a:r>
              <a:rPr lang="en-US" sz="2400" dirty="0">
                <a:latin typeface="Constantia"/>
                <a:cs typeface="Calibri"/>
              </a:rPr>
              <a:t>;</a:t>
            </a:r>
          </a:p>
          <a:p>
            <a:r>
              <a:rPr lang="en-US" sz="2400" dirty="0">
                <a:latin typeface="Constantia"/>
                <a:cs typeface="Calibri"/>
              </a:rPr>
              <a:t>Teve </a:t>
            </a:r>
            <a:r>
              <a:rPr lang="en-US" sz="2400" dirty="0" err="1">
                <a:latin typeface="Constantia"/>
                <a:cs typeface="Calibri"/>
              </a:rPr>
              <a:t>diversas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adaptações</a:t>
            </a:r>
            <a:r>
              <a:rPr lang="en-US" sz="2400" dirty="0">
                <a:latin typeface="Constantia"/>
                <a:cs typeface="Calibri"/>
              </a:rPr>
              <a:t>, entre </a:t>
            </a:r>
            <a:r>
              <a:rPr lang="en-US" sz="2400" dirty="0" err="1">
                <a:latin typeface="Constantia"/>
                <a:cs typeface="Calibri"/>
              </a:rPr>
              <a:t>elas</a:t>
            </a:r>
            <a:r>
              <a:rPr lang="en-US" sz="2400" dirty="0">
                <a:latin typeface="Constantia"/>
                <a:cs typeface="Calibri"/>
              </a:rPr>
              <a:t>, duas </a:t>
            </a:r>
            <a:r>
              <a:rPr lang="en-US" sz="2400" dirty="0" err="1">
                <a:latin typeface="Constantia"/>
                <a:cs typeface="Calibri"/>
              </a:rPr>
              <a:t>muito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famosas</a:t>
            </a:r>
            <a:r>
              <a:rPr lang="en-US" sz="2400" dirty="0">
                <a:latin typeface="Constantia"/>
                <a:cs typeface="Calibri"/>
              </a:rPr>
              <a:t> </a:t>
            </a:r>
            <a:r>
              <a:rPr lang="en-US" sz="2400" dirty="0" err="1">
                <a:latin typeface="Constantia"/>
                <a:cs typeface="Calibri"/>
              </a:rPr>
              <a:t>produzidas</a:t>
            </a:r>
            <a:r>
              <a:rPr lang="en-US" sz="2400" dirty="0">
                <a:latin typeface="Constantia"/>
                <a:cs typeface="Calibri"/>
              </a:rPr>
              <a:t> pela Disney;</a:t>
            </a:r>
          </a:p>
          <a:p>
            <a:endParaRPr lang="en-US" sz="2400" dirty="0">
              <a:latin typeface="Constantia"/>
              <a:cs typeface="Calibri"/>
            </a:endParaRPr>
          </a:p>
          <a:p>
            <a:endParaRPr lang="en-US" sz="2400" dirty="0">
              <a:latin typeface="Constant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54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8993-1783-3D88-18F3-F721B1E7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 </a:t>
            </a:r>
            <a:r>
              <a:rPr lang="en-US" dirty="0" err="1">
                <a:cs typeface="Calibri Light"/>
              </a:rPr>
              <a:t>enredo</a:t>
            </a:r>
            <a:r>
              <a:rPr lang="en-US" dirty="0">
                <a:cs typeface="Calibri Light"/>
              </a:rPr>
              <a:t> do </a:t>
            </a:r>
            <a:r>
              <a:rPr lang="en-US" dirty="0" err="1">
                <a:cs typeface="Calibri Light"/>
              </a:rPr>
              <a:t>conto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11EFB-772D-B45B-ABA4-F2B540041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Apesar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haverem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diferenças</a:t>
            </a:r>
            <a:r>
              <a:rPr lang="en-US" dirty="0">
                <a:cs typeface="Calibri"/>
              </a:rPr>
              <a:t> entre as duas </a:t>
            </a:r>
            <a:r>
              <a:rPr lang="en-US" dirty="0" err="1">
                <a:cs typeface="Calibri"/>
              </a:rPr>
              <a:t>versões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conto</a:t>
            </a:r>
            <a:r>
              <a:rPr lang="en-US" dirty="0">
                <a:cs typeface="Calibri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FD20-C422-58B4-C0A1-C89F82C5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Diferenças</a:t>
            </a:r>
            <a:r>
              <a:rPr lang="en-US" dirty="0">
                <a:cs typeface="Calibri Light"/>
              </a:rPr>
              <a:t> entre as duas </a:t>
            </a:r>
            <a:r>
              <a:rPr lang="en-US" dirty="0" err="1">
                <a:cs typeface="Calibri Light"/>
              </a:rPr>
              <a:t>versões</a:t>
            </a:r>
            <a:r>
              <a:rPr lang="en-US" dirty="0">
                <a:cs typeface="Calibri Light"/>
              </a:rPr>
              <a:t> do </a:t>
            </a:r>
            <a:r>
              <a:rPr lang="en-US" dirty="0" err="1">
                <a:cs typeface="Calibri Light"/>
              </a:rPr>
              <a:t>conto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F5CE-AEEC-5358-1ACB-6B0C1B308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48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4CD3-C348-DB34-F06A-D91FFF74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Possível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inspiração</a:t>
            </a:r>
            <a:r>
              <a:rPr lang="en-US" dirty="0">
                <a:cs typeface="Calibri Light"/>
              </a:rPr>
              <a:t> da </a:t>
            </a:r>
            <a:r>
              <a:rPr lang="en-US" dirty="0" err="1">
                <a:cs typeface="Calibri Light"/>
              </a:rPr>
              <a:t>história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3724-6F2C-A058-C3B8-CBB9218B8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Constantia"/>
                <a:cs typeface="Calibri"/>
              </a:rPr>
              <a:t>Uma das </a:t>
            </a:r>
            <a:r>
              <a:rPr lang="en-US" dirty="0" err="1">
                <a:latin typeface="Constantia"/>
                <a:cs typeface="Calibri"/>
              </a:rPr>
              <a:t>hipóteses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levantadas</a:t>
            </a:r>
            <a:r>
              <a:rPr lang="en-US" dirty="0">
                <a:latin typeface="Constantia"/>
                <a:cs typeface="Calibri"/>
              </a:rPr>
              <a:t> para </a:t>
            </a:r>
            <a:r>
              <a:rPr lang="en-US" dirty="0" err="1">
                <a:latin typeface="Constantia"/>
                <a:cs typeface="Calibri"/>
              </a:rPr>
              <a:t>uma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possível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inspiração</a:t>
            </a:r>
            <a:r>
              <a:rPr lang="en-US" dirty="0">
                <a:latin typeface="Constantia"/>
                <a:cs typeface="Calibri"/>
              </a:rPr>
              <a:t> do </a:t>
            </a:r>
            <a:r>
              <a:rPr lang="en-US" dirty="0" err="1">
                <a:latin typeface="Constantia"/>
                <a:cs typeface="Calibri"/>
              </a:rPr>
              <a:t>conto</a:t>
            </a:r>
            <a:r>
              <a:rPr lang="en-US" dirty="0">
                <a:latin typeface="Constantia"/>
                <a:cs typeface="Calibri"/>
              </a:rPr>
              <a:t> de fadas é um </a:t>
            </a:r>
            <a:r>
              <a:rPr lang="en-US" dirty="0" err="1">
                <a:latin typeface="Constantia"/>
                <a:cs typeface="Calibri"/>
              </a:rPr>
              <a:t>episódio</a:t>
            </a:r>
            <a:r>
              <a:rPr lang="en-US" dirty="0">
                <a:latin typeface="Constantia"/>
                <a:cs typeface="Calibri"/>
              </a:rPr>
              <a:t> real, que </a:t>
            </a:r>
            <a:r>
              <a:rPr lang="en-US" dirty="0" err="1">
                <a:latin typeface="Constantia"/>
                <a:cs typeface="Calibri"/>
              </a:rPr>
              <a:t>aconteceu</a:t>
            </a:r>
            <a:r>
              <a:rPr lang="en-US" dirty="0">
                <a:latin typeface="Constantia"/>
                <a:cs typeface="Calibri"/>
              </a:rPr>
              <a:t> no </a:t>
            </a:r>
            <a:r>
              <a:rPr lang="en-US" dirty="0" err="1">
                <a:latin typeface="Constantia"/>
                <a:cs typeface="Calibri"/>
              </a:rPr>
              <a:t>século</a:t>
            </a:r>
            <a:r>
              <a:rPr lang="en-US" dirty="0">
                <a:latin typeface="Constantia"/>
                <a:cs typeface="Calibri"/>
              </a:rPr>
              <a:t> XVI, </a:t>
            </a:r>
            <a:r>
              <a:rPr lang="en-US" dirty="0" err="1">
                <a:latin typeface="Constantia"/>
                <a:cs typeface="Calibri"/>
              </a:rPr>
              <a:t>na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Espanha</a:t>
            </a:r>
            <a:r>
              <a:rPr lang="en-US" dirty="0">
                <a:latin typeface="Constantia"/>
                <a:cs typeface="Calibri"/>
              </a:rPr>
              <a:t>. Pedro González, um </a:t>
            </a:r>
            <a:r>
              <a:rPr lang="en-US" dirty="0" err="1">
                <a:latin typeface="Constantia"/>
                <a:cs typeface="Calibri"/>
              </a:rPr>
              <a:t>homem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nascido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em</a:t>
            </a:r>
            <a:r>
              <a:rPr lang="en-US" dirty="0">
                <a:latin typeface="Constantia"/>
                <a:cs typeface="Calibri"/>
              </a:rPr>
              <a:t> 1537, </a:t>
            </a:r>
            <a:r>
              <a:rPr lang="en-US" dirty="0" err="1">
                <a:latin typeface="Constantia"/>
                <a:cs typeface="Calibri"/>
              </a:rPr>
              <a:t>apresentava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hipertricose</a:t>
            </a:r>
            <a:r>
              <a:rPr lang="en-US" dirty="0">
                <a:latin typeface="Constantia"/>
                <a:cs typeface="Calibri"/>
              </a:rPr>
              <a:t>, </a:t>
            </a:r>
            <a:r>
              <a:rPr lang="en-US" dirty="0" err="1">
                <a:latin typeface="Constantia"/>
                <a:cs typeface="Calibri"/>
              </a:rPr>
              <a:t>doença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caracterizada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pelo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crescimento</a:t>
            </a:r>
            <a:r>
              <a:rPr lang="en-US" dirty="0">
                <a:latin typeface="Constantia"/>
                <a:cs typeface="Calibri"/>
              </a:rPr>
              <a:t> de </a:t>
            </a:r>
            <a:r>
              <a:rPr lang="en-US" dirty="0" err="1">
                <a:latin typeface="Constantia"/>
                <a:cs typeface="Calibri"/>
              </a:rPr>
              <a:t>pelos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em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quase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todo</a:t>
            </a:r>
            <a:r>
              <a:rPr lang="en-US" dirty="0">
                <a:latin typeface="Constantia"/>
                <a:cs typeface="Calibri"/>
              </a:rPr>
              <a:t> o </a:t>
            </a:r>
            <a:r>
              <a:rPr lang="en-US" dirty="0" err="1">
                <a:latin typeface="Constantia"/>
                <a:cs typeface="Calibri"/>
              </a:rPr>
              <a:t>corpo</a:t>
            </a:r>
            <a:r>
              <a:rPr lang="en-US" dirty="0">
                <a:latin typeface="Constantia"/>
                <a:cs typeface="Calibri"/>
              </a:rPr>
              <a:t>, </a:t>
            </a:r>
            <a:r>
              <a:rPr lang="en-US" dirty="0" err="1">
                <a:latin typeface="Constantia"/>
                <a:cs typeface="Calibri"/>
              </a:rPr>
              <a:t>incluindo</a:t>
            </a:r>
            <a:r>
              <a:rPr lang="en-US" dirty="0">
                <a:latin typeface="Constantia"/>
                <a:cs typeface="Calibri"/>
              </a:rPr>
              <a:t> o </a:t>
            </a:r>
            <a:r>
              <a:rPr lang="en-US" dirty="0" err="1">
                <a:latin typeface="Constantia"/>
                <a:cs typeface="Calibri"/>
              </a:rPr>
              <a:t>rosto</a:t>
            </a:r>
            <a:r>
              <a:rPr lang="en-US" dirty="0">
                <a:latin typeface="Constantia"/>
                <a:cs typeface="Calibri"/>
              </a:rPr>
              <a:t>. </a:t>
            </a:r>
            <a:r>
              <a:rPr lang="en-US" dirty="0" err="1">
                <a:latin typeface="Constantia"/>
                <a:cs typeface="Calibri"/>
              </a:rPr>
              <a:t>Tratado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como</a:t>
            </a:r>
            <a:r>
              <a:rPr lang="en-US" dirty="0">
                <a:latin typeface="Constantia"/>
                <a:cs typeface="Calibri"/>
              </a:rPr>
              <a:t> animal, González </a:t>
            </a:r>
            <a:r>
              <a:rPr lang="en-US" dirty="0" err="1">
                <a:latin typeface="Constantia"/>
                <a:cs typeface="Calibri"/>
              </a:rPr>
              <a:t>foi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enviado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pelo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seu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próprio</a:t>
            </a:r>
            <a:r>
              <a:rPr lang="en-US" dirty="0">
                <a:latin typeface="Constantia"/>
                <a:cs typeface="Calibri"/>
              </a:rPr>
              <a:t> pai </a:t>
            </a:r>
            <a:r>
              <a:rPr lang="en-US" dirty="0" err="1">
                <a:latin typeface="Constantia"/>
                <a:cs typeface="Calibri"/>
              </a:rPr>
              <a:t>ao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imperador</a:t>
            </a:r>
            <a:r>
              <a:rPr lang="en-US" dirty="0">
                <a:latin typeface="Constantia"/>
                <a:cs typeface="Calibri"/>
              </a:rPr>
              <a:t> Carlos V, do qual </a:t>
            </a:r>
            <a:r>
              <a:rPr lang="en-US" dirty="0" err="1">
                <a:latin typeface="Constantia"/>
                <a:cs typeface="Calibri"/>
              </a:rPr>
              <a:t>seria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sua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priopriedade</a:t>
            </a:r>
            <a:r>
              <a:rPr lang="en-US" dirty="0">
                <a:latin typeface="Constantia"/>
                <a:cs typeface="Calibri"/>
              </a:rPr>
              <a:t>. No </a:t>
            </a:r>
            <a:r>
              <a:rPr lang="en-US" dirty="0" err="1">
                <a:latin typeface="Constantia"/>
                <a:cs typeface="Calibri"/>
              </a:rPr>
              <a:t>entanto</a:t>
            </a:r>
            <a:r>
              <a:rPr lang="en-US" dirty="0">
                <a:latin typeface="Constantia"/>
                <a:cs typeface="Calibri"/>
              </a:rPr>
              <a:t>, no </a:t>
            </a:r>
            <a:r>
              <a:rPr lang="en-US" dirty="0" err="1">
                <a:latin typeface="Constantia"/>
                <a:cs typeface="Calibri"/>
              </a:rPr>
              <a:t>caminho</a:t>
            </a:r>
            <a:r>
              <a:rPr lang="en-US" dirty="0">
                <a:latin typeface="Constantia"/>
                <a:cs typeface="Calibri"/>
              </a:rPr>
              <a:t> da </a:t>
            </a:r>
            <a:r>
              <a:rPr lang="en-US" dirty="0" err="1">
                <a:latin typeface="Constantia"/>
                <a:cs typeface="Calibri"/>
              </a:rPr>
              <a:t>viagem</a:t>
            </a:r>
            <a:r>
              <a:rPr lang="en-US" dirty="0">
                <a:latin typeface="Constantia"/>
                <a:cs typeface="Calibri"/>
              </a:rPr>
              <a:t>, o </a:t>
            </a:r>
            <a:r>
              <a:rPr lang="en-US" dirty="0" err="1">
                <a:latin typeface="Constantia"/>
                <a:cs typeface="Calibri"/>
              </a:rPr>
              <a:t>navio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onde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estava</a:t>
            </a:r>
            <a:r>
              <a:rPr lang="en-US" dirty="0">
                <a:latin typeface="Constantia"/>
                <a:cs typeface="Calibri"/>
              </a:rPr>
              <a:t> o </a:t>
            </a:r>
            <a:r>
              <a:rPr lang="en-US" dirty="0" err="1">
                <a:latin typeface="Constantia"/>
                <a:cs typeface="Calibri"/>
              </a:rPr>
              <a:t>menino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foi</a:t>
            </a:r>
            <a:r>
              <a:rPr lang="en-US" dirty="0">
                <a:latin typeface="Constantia"/>
                <a:cs typeface="Calibri"/>
              </a:rPr>
              <a:t> </a:t>
            </a:r>
            <a:r>
              <a:rPr lang="en-US" dirty="0" err="1">
                <a:latin typeface="Constantia"/>
                <a:cs typeface="Calibri"/>
              </a:rPr>
              <a:t>atacado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por</a:t>
            </a:r>
            <a:r>
              <a:rPr lang="en-US" dirty="0">
                <a:latin typeface="Constantia"/>
                <a:cs typeface="Calibri"/>
              </a:rPr>
              <a:t> </a:t>
            </a:r>
            <a:r>
              <a:rPr lang="en-US" dirty="0" err="1">
                <a:latin typeface="Constantia"/>
                <a:cs typeface="Calibri"/>
              </a:rPr>
              <a:t>piratas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franceses</a:t>
            </a:r>
            <a:r>
              <a:rPr lang="en-US" dirty="0">
                <a:latin typeface="Constantia"/>
                <a:cs typeface="Calibri"/>
              </a:rPr>
              <a:t>, e o </a:t>
            </a:r>
            <a:r>
              <a:rPr lang="en-US" dirty="0" err="1">
                <a:latin typeface="Constantia"/>
                <a:cs typeface="Calibri"/>
              </a:rPr>
              <a:t>garoto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foi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deslocado</a:t>
            </a:r>
            <a:r>
              <a:rPr lang="en-US" dirty="0">
                <a:latin typeface="Constantia"/>
                <a:cs typeface="Calibri"/>
              </a:rPr>
              <a:t> para ser </a:t>
            </a:r>
            <a:r>
              <a:rPr lang="en-US" dirty="0" err="1">
                <a:latin typeface="Constantia"/>
                <a:cs typeface="Calibri"/>
              </a:rPr>
              <a:t>propriedade</a:t>
            </a:r>
            <a:r>
              <a:rPr lang="en-US" dirty="0">
                <a:latin typeface="Constantia"/>
                <a:cs typeface="Calibri"/>
              </a:rPr>
              <a:t> de outro rei, Henrique II, da França. Este rei </a:t>
            </a:r>
            <a:r>
              <a:rPr lang="en-US" dirty="0" err="1">
                <a:latin typeface="Constantia"/>
                <a:cs typeface="Calibri"/>
              </a:rPr>
              <a:t>tentou</a:t>
            </a:r>
            <a:r>
              <a:rPr lang="en-US" dirty="0">
                <a:latin typeface="Constantia"/>
                <a:cs typeface="Calibri"/>
              </a:rPr>
              <a:t> "</a:t>
            </a:r>
            <a:r>
              <a:rPr lang="en-US" dirty="0" err="1">
                <a:latin typeface="Constantia"/>
                <a:cs typeface="Calibri"/>
              </a:rPr>
              <a:t>humanizar</a:t>
            </a:r>
            <a:r>
              <a:rPr lang="en-US" dirty="0">
                <a:latin typeface="Constantia"/>
                <a:cs typeface="Calibri"/>
              </a:rPr>
              <a:t>" Pedro, no </a:t>
            </a:r>
            <a:r>
              <a:rPr lang="en-US" dirty="0" err="1">
                <a:latin typeface="Constantia"/>
                <a:cs typeface="Calibri"/>
              </a:rPr>
              <a:t>sentido</a:t>
            </a:r>
            <a:r>
              <a:rPr lang="en-US" dirty="0">
                <a:latin typeface="Constantia"/>
                <a:cs typeface="Calibri"/>
              </a:rPr>
              <a:t> de que </a:t>
            </a:r>
            <a:r>
              <a:rPr lang="en-US" dirty="0" err="1">
                <a:latin typeface="Constantia"/>
                <a:cs typeface="Calibri"/>
              </a:rPr>
              <a:t>este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ainda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não</a:t>
            </a:r>
            <a:r>
              <a:rPr lang="en-US" dirty="0">
                <a:latin typeface="Constantia"/>
                <a:cs typeface="Calibri"/>
              </a:rPr>
              <a:t> era visto pela </a:t>
            </a:r>
            <a:r>
              <a:rPr lang="en-US" dirty="0" err="1">
                <a:latin typeface="Constantia"/>
                <a:cs typeface="Calibri"/>
              </a:rPr>
              <a:t>sociedade</a:t>
            </a:r>
            <a:r>
              <a:rPr lang="en-US" dirty="0">
                <a:latin typeface="Constantia"/>
                <a:cs typeface="Calibri"/>
              </a:rPr>
              <a:t> </a:t>
            </a:r>
            <a:r>
              <a:rPr lang="en-US" dirty="0" err="1">
                <a:latin typeface="Constantia"/>
                <a:cs typeface="Calibri"/>
              </a:rPr>
              <a:t>como</a:t>
            </a:r>
            <a:r>
              <a:rPr lang="en-US" dirty="0">
                <a:latin typeface="Constantia"/>
                <a:cs typeface="Calibri"/>
              </a:rPr>
              <a:t> um ser </a:t>
            </a:r>
            <a:r>
              <a:rPr lang="en-US" dirty="0" err="1">
                <a:latin typeface="Constantia"/>
                <a:cs typeface="Calibri"/>
              </a:rPr>
              <a:t>humano</a:t>
            </a:r>
            <a:r>
              <a:rPr lang="en-US" dirty="0">
                <a:latin typeface="Constantia"/>
                <a:cs typeface="Calibri"/>
              </a:rPr>
              <a:t>. </a:t>
            </a:r>
            <a:r>
              <a:rPr lang="en-US" dirty="0" err="1">
                <a:latin typeface="Constantia"/>
                <a:cs typeface="Calibri"/>
              </a:rPr>
              <a:t>Então</a:t>
            </a:r>
            <a:r>
              <a:rPr lang="en-US" dirty="0">
                <a:latin typeface="Constantia"/>
                <a:cs typeface="Calibri"/>
              </a:rPr>
              <a:t>, </a:t>
            </a:r>
          </a:p>
        </p:txBody>
      </p:sp>
    </p:spTree>
    <p:extLst>
      <p:ext uri="{BB962C8B-B14F-4D97-AF65-F5344CB8AC3E}">
        <p14:creationId xmlns:p14="http://schemas.microsoft.com/office/powerpoint/2010/main" val="20803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FE3E-8A5B-F4DB-7526-BE73228B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Outras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versões</a:t>
            </a:r>
            <a:r>
              <a:rPr lang="en-US" dirty="0">
                <a:cs typeface="Calibri Light"/>
              </a:rPr>
              <a:t> do </a:t>
            </a:r>
            <a:r>
              <a:rPr lang="en-US" dirty="0" err="1">
                <a:cs typeface="Calibri Light"/>
              </a:rPr>
              <a:t>conto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em</a:t>
            </a:r>
            <a:r>
              <a:rPr lang="en-US" dirty="0">
                <a:cs typeface="Calibri Light"/>
              </a:rPr>
              <a:t> outros </a:t>
            </a:r>
            <a:r>
              <a:rPr lang="en-US" dirty="0" err="1">
                <a:cs typeface="Calibri Light"/>
              </a:rPr>
              <a:t>países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CD47-1CD1-5F26-7E98-59BBC417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1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F241-2910-DA07-E798-83F46A3C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Adaptações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7801-7584-A847-EA5E-1F6527194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1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87FC-FEC1-57BC-1E3C-A151E710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Adaptação</a:t>
            </a:r>
            <a:r>
              <a:rPr lang="en-US" dirty="0">
                <a:cs typeface="Calibri Light"/>
              </a:rPr>
              <a:t> da Disney </a:t>
            </a:r>
            <a:r>
              <a:rPr lang="en-US" dirty="0" err="1">
                <a:cs typeface="Calibri Light"/>
              </a:rPr>
              <a:t>em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animação</a:t>
            </a:r>
            <a:r>
              <a:rPr lang="en-US" dirty="0">
                <a:cs typeface="Calibri Light"/>
              </a:rPr>
              <a:t> (1991)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DD7B-D7EE-5691-1643-1F484C4D4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E9B6-6893-BDE9-88AB-964AE234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Fidelidade</a:t>
            </a:r>
            <a:r>
              <a:rPr lang="en-US" dirty="0">
                <a:cs typeface="Calibri Light"/>
              </a:rPr>
              <a:t> da Disney para com o </a:t>
            </a:r>
            <a:r>
              <a:rPr lang="en-US" dirty="0" err="1">
                <a:cs typeface="Calibri Light"/>
              </a:rPr>
              <a:t>conto</a:t>
            </a:r>
            <a:r>
              <a:rPr lang="en-US" dirty="0">
                <a:cs typeface="Calibri Light"/>
              </a:rPr>
              <a:t> original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1DAF-F617-3050-D1CE-5AE770B7E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3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A BELA E A FERA</vt:lpstr>
      <vt:lpstr>PowerPoint Presentation</vt:lpstr>
      <vt:lpstr>O enredo do conto</vt:lpstr>
      <vt:lpstr>Diferenças entre as duas versões do conto</vt:lpstr>
      <vt:lpstr>Possível inspiração da história</vt:lpstr>
      <vt:lpstr>Outras versões do conto em outros países</vt:lpstr>
      <vt:lpstr>Adaptações</vt:lpstr>
      <vt:lpstr>Adaptação da Disney em animação (1991)</vt:lpstr>
      <vt:lpstr>Fidelidade da Disney para com o conto original</vt:lpstr>
      <vt:lpstr>Referências</vt:lpstr>
      <vt:lpstr>Responsáveis pelo trabalho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172</cp:revision>
  <dcterms:created xsi:type="dcterms:W3CDTF">2023-02-05T11:22:46Z</dcterms:created>
  <dcterms:modified xsi:type="dcterms:W3CDTF">2023-02-05T18:43:56Z</dcterms:modified>
</cp:coreProperties>
</file>